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798"/>
    <p:restoredTop sz="93441"/>
  </p:normalViewPr>
  <p:slideViewPr>
    <p:cSldViewPr snapToGrid="0">
      <p:cViewPr varScale="1">
        <p:scale>
          <a:sx n="166" d="100"/>
          <a:sy n="166" d="100"/>
        </p:scale>
        <p:origin x="200" y="8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fo9cA9cDG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94a0c691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94a0c691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94a0c691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94a0c691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c6eb0cf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c6eb0cf5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8342a494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8342a494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8342a494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8342a494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8342a494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8342a494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b7f4a2c9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b7f4a2c9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94a0c691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94a0c691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94a0c691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94a0c691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8342a494c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8342a494c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94a0c69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94a0c69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8342a494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8342a494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8342a494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8342a494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8342a494c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8342a494c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8342a494c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8342a494c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8342a494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8342a494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8342a494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8342a494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8342a494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8342a494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8342a494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8342a494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8342a494c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8342a494c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b8f636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b8f636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Se présenter,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Laisser les autres se présentent,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Demander le niveau de chacun ainsi que les attentes (En dépit du cahier des charges),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7a99a22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7a99a22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7a99a22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7a99a22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7a99a228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c7a99a228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7a99a22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7a99a22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7a99a228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7a99a228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8342a494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8342a494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6007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8342a494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8342a494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499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8342a494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8342a494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Histoire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Flutter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Blink : Moteur de rendu de chrome ⇒ Dev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Test de performance sans les autres composant ⇒ Très élevé x20,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Framework pour faire des interfaces ⇒ Laguage ? ⇒ Dart,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Dart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Dev google qui travaillait sur Chrome =&gt; optimisation ⇒ limit intrinseque ⇒ Dart,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(141) Introduction à Flutter - Jean-François GEYELIN - YouTube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lutter.dev/docs/development/ui/widgets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1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4.png"/><Relationship Id="rId7" Type="http://schemas.openxmlformats.org/officeDocument/2006/relationships/hyperlink" Target="https://pub.dev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rt.dev/" TargetMode="External"/><Relationship Id="rId5" Type="http://schemas.openxmlformats.org/officeDocument/2006/relationships/hyperlink" Target="https://github.com/flutter/flutter" TargetMode="External"/><Relationship Id="rId4" Type="http://schemas.openxmlformats.org/officeDocument/2006/relationships/hyperlink" Target="https://flutter.de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699500"/>
            <a:ext cx="8222100" cy="16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 : Flutter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3987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20-22 octobre 2022</a:t>
            </a:r>
            <a:endParaRPr dirty="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363" y="450255"/>
            <a:ext cx="2147269" cy="161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Introduction Flutter &amp; Dart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0" y="1686075"/>
            <a:ext cx="4622400" cy="1610400"/>
          </a:xfrm>
          <a:prstGeom prst="rect">
            <a:avLst/>
          </a:prstGeom>
          <a:solidFill>
            <a:srgbClr val="9900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Hot reload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Injection du nouveau code dans la VM Dart,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Conservation de l'état de l’application,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Productivité (itération rapide),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4622475" y="1686075"/>
            <a:ext cx="4521600" cy="3457500"/>
          </a:xfrm>
          <a:prstGeom prst="rect">
            <a:avLst/>
          </a:prstGeom>
          <a:solidFill>
            <a:srgbClr val="FFD966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Première App Spring Boot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doctor,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upgrade,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packages get,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packages upgrade,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format,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analyze,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clean,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run,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build,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devices,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channel ...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>
            <a:spLocks noGrp="1"/>
          </p:cNvSpPr>
          <p:nvPr>
            <p:ph type="body" idx="1"/>
          </p:nvPr>
        </p:nvSpPr>
        <p:spPr>
          <a:xfrm>
            <a:off x="75" y="3296375"/>
            <a:ext cx="4622400" cy="18471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Pour qui/quoi ?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designers</a:t>
            </a:r>
            <a:r>
              <a:rPr lang="fr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prototypes</a:t>
            </a:r>
            <a:r>
              <a:rPr lang="fr">
                <a:solidFill>
                  <a:srgbClr val="FFFFFF"/>
                </a:solidFill>
              </a:rPr>
              <a:t> de haute qualité,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développeurs</a:t>
            </a:r>
            <a:r>
              <a:rPr lang="fr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Quelques sociétés sur Flutter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00" y="1785100"/>
            <a:ext cx="4385698" cy="188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2426" y="1937500"/>
            <a:ext cx="3075976" cy="28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600" y="3589825"/>
            <a:ext cx="5493975" cy="15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Application native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4"/>
          <p:cNvCxnSpPr/>
          <p:nvPr/>
        </p:nvCxnSpPr>
        <p:spPr>
          <a:xfrm>
            <a:off x="3921950" y="1980150"/>
            <a:ext cx="37800" cy="311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98" name="Google Shape;198;p24"/>
          <p:cNvSpPr/>
          <p:nvPr/>
        </p:nvSpPr>
        <p:spPr>
          <a:xfrm>
            <a:off x="4556375" y="2269050"/>
            <a:ext cx="1552200" cy="9615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Widgets OEM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857575" y="2269050"/>
            <a:ext cx="1552200" cy="450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Canvas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1013525" y="1799750"/>
            <a:ext cx="260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5096950" y="1799750"/>
            <a:ext cx="260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Roboto"/>
                <a:ea typeface="Roboto"/>
                <a:cs typeface="Roboto"/>
                <a:sym typeface="Roboto"/>
              </a:rPr>
              <a:t>Plateforme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2" name="Google Shape;202;p24"/>
          <p:cNvGrpSpPr/>
          <p:nvPr/>
        </p:nvGrpSpPr>
        <p:grpSpPr>
          <a:xfrm>
            <a:off x="1445925" y="2269050"/>
            <a:ext cx="3037975" cy="2538600"/>
            <a:chOff x="1445925" y="2269050"/>
            <a:chExt cx="3037975" cy="2538600"/>
          </a:xfrm>
        </p:grpSpPr>
        <p:sp>
          <p:nvSpPr>
            <p:cNvPr id="203" name="Google Shape;203;p24"/>
            <p:cNvSpPr/>
            <p:nvPr/>
          </p:nvSpPr>
          <p:spPr>
            <a:xfrm>
              <a:off x="1445925" y="2269050"/>
              <a:ext cx="1913400" cy="2538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Code natif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3447100" y="26811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4224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4"/>
          <p:cNvSpPr/>
          <p:nvPr/>
        </p:nvSpPr>
        <p:spPr>
          <a:xfrm>
            <a:off x="6182538" y="2687950"/>
            <a:ext cx="603900" cy="230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4580850" y="3699350"/>
            <a:ext cx="3828925" cy="1127700"/>
            <a:chOff x="4580850" y="3699350"/>
            <a:chExt cx="3828925" cy="1127700"/>
          </a:xfrm>
        </p:grpSpPr>
        <p:sp>
          <p:nvSpPr>
            <p:cNvPr id="208" name="Google Shape;208;p24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4" name="Google Shape;214;p24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" name="Google Shape;215;p24"/>
          <p:cNvSpPr/>
          <p:nvPr/>
        </p:nvSpPr>
        <p:spPr>
          <a:xfrm>
            <a:off x="6857575" y="2835250"/>
            <a:ext cx="1552200" cy="450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Evénements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WebView (Ionic, Cordova, ...)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>
            <a:off x="683925" y="2269050"/>
            <a:ext cx="1075200" cy="2538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JavaScript, HTML, CSS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23" name="Google Shape;223;p25"/>
          <p:cNvGrpSpPr/>
          <p:nvPr/>
        </p:nvGrpSpPr>
        <p:grpSpPr>
          <a:xfrm>
            <a:off x="1013525" y="1799750"/>
            <a:ext cx="2946225" cy="3296800"/>
            <a:chOff x="1013525" y="1799750"/>
            <a:chExt cx="2946225" cy="3296800"/>
          </a:xfrm>
        </p:grpSpPr>
        <p:cxnSp>
          <p:nvCxnSpPr>
            <p:cNvPr id="224" name="Google Shape;224;p25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25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6" name="Google Shape;226;p25"/>
          <p:cNvSpPr/>
          <p:nvPr/>
        </p:nvSpPr>
        <p:spPr>
          <a:xfrm>
            <a:off x="1835325" y="2604900"/>
            <a:ext cx="2648700" cy="230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25"/>
          <p:cNvGrpSpPr/>
          <p:nvPr/>
        </p:nvGrpSpPr>
        <p:grpSpPr>
          <a:xfrm>
            <a:off x="1835325" y="3752150"/>
            <a:ext cx="2700125" cy="933000"/>
            <a:chOff x="1835325" y="3752150"/>
            <a:chExt cx="2700125" cy="933000"/>
          </a:xfrm>
        </p:grpSpPr>
        <p:sp>
          <p:nvSpPr>
            <p:cNvPr id="228" name="Google Shape;228;p25"/>
            <p:cNvSpPr/>
            <p:nvPr/>
          </p:nvSpPr>
          <p:spPr>
            <a:xfrm>
              <a:off x="34986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 rot="-5400000">
              <a:off x="2640425" y="3886700"/>
              <a:ext cx="933000" cy="6639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Bridge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1835325" y="4148000"/>
              <a:ext cx="8640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25"/>
          <p:cNvSpPr/>
          <p:nvPr/>
        </p:nvSpPr>
        <p:spPr>
          <a:xfrm>
            <a:off x="4556375" y="2269050"/>
            <a:ext cx="1552200" cy="9615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WebView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580850" y="1799750"/>
            <a:ext cx="3828925" cy="3027300"/>
            <a:chOff x="4580850" y="1799750"/>
            <a:chExt cx="3828925" cy="3027300"/>
          </a:xfrm>
        </p:grpSpPr>
        <p:sp>
          <p:nvSpPr>
            <p:cNvPr id="233" name="Google Shape;233;p25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40" name="Google Shape;240;p25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6182538" y="2687950"/>
              <a:ext cx="6039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React Native</a:t>
            </a:r>
            <a:endParaRPr/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/>
          <p:nvPr/>
        </p:nvSpPr>
        <p:spPr>
          <a:xfrm>
            <a:off x="683925" y="2269050"/>
            <a:ext cx="1075200" cy="2538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JavaScript, HTML, CSS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1883975" y="2368250"/>
            <a:ext cx="2651475" cy="2316900"/>
            <a:chOff x="1883975" y="2368250"/>
            <a:chExt cx="2651475" cy="2316900"/>
          </a:xfrm>
        </p:grpSpPr>
        <p:sp>
          <p:nvSpPr>
            <p:cNvPr id="252" name="Google Shape;252;p26"/>
            <p:cNvSpPr/>
            <p:nvPr/>
          </p:nvSpPr>
          <p:spPr>
            <a:xfrm>
              <a:off x="3447225" y="26049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4986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rot="-5400000">
              <a:off x="1948475" y="3194750"/>
              <a:ext cx="2316900" cy="6639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Bridge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883975" y="3423150"/>
              <a:ext cx="8640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6"/>
          <p:cNvGrpSpPr/>
          <p:nvPr/>
        </p:nvGrpSpPr>
        <p:grpSpPr>
          <a:xfrm>
            <a:off x="1013525" y="1799750"/>
            <a:ext cx="7396250" cy="3296800"/>
            <a:chOff x="1013525" y="1799750"/>
            <a:chExt cx="7396250" cy="3296800"/>
          </a:xfrm>
        </p:grpSpPr>
        <p:cxnSp>
          <p:nvCxnSpPr>
            <p:cNvPr id="257" name="Google Shape;257;p26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58" name="Google Shape;258;p26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556375" y="2269050"/>
              <a:ext cx="1552200" cy="9615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Widgets OEM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6" name="Google Shape;266;p26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26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182538" y="2687950"/>
              <a:ext cx="6039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Flutter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7"/>
          <p:cNvGrpSpPr/>
          <p:nvPr/>
        </p:nvGrpSpPr>
        <p:grpSpPr>
          <a:xfrm>
            <a:off x="1013525" y="1799750"/>
            <a:ext cx="7396250" cy="3296800"/>
            <a:chOff x="1013525" y="1799750"/>
            <a:chExt cx="7396250" cy="3296800"/>
          </a:xfrm>
        </p:grpSpPr>
        <p:cxnSp>
          <p:nvCxnSpPr>
            <p:cNvPr id="278" name="Google Shape;278;p27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rgbClr val="42424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79" name="Google Shape;279;p27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7" name="Google Shape;287;p27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27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0" name="Google Shape;290;p27"/>
          <p:cNvGrpSpPr/>
          <p:nvPr/>
        </p:nvGrpSpPr>
        <p:grpSpPr>
          <a:xfrm>
            <a:off x="587275" y="2269050"/>
            <a:ext cx="6199111" cy="2538600"/>
            <a:chOff x="587275" y="2269050"/>
            <a:chExt cx="6199111" cy="2538600"/>
          </a:xfrm>
        </p:grpSpPr>
        <p:sp>
          <p:nvSpPr>
            <p:cNvPr id="291" name="Google Shape;291;p27"/>
            <p:cNvSpPr/>
            <p:nvPr/>
          </p:nvSpPr>
          <p:spPr>
            <a:xfrm>
              <a:off x="587275" y="2269050"/>
              <a:ext cx="1335300" cy="25386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Code Native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3249075" y="4148000"/>
              <a:ext cx="12864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3249086" y="2687950"/>
              <a:ext cx="35373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850725" y="3826850"/>
              <a:ext cx="1286400" cy="849000"/>
            </a:xfrm>
            <a:prstGeom prst="rect">
              <a:avLst/>
            </a:prstGeom>
            <a:solidFill>
              <a:srgbClr val="CC4125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Platform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Channels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850725" y="2447975"/>
              <a:ext cx="1286400" cy="849000"/>
            </a:xfrm>
            <a:prstGeom prst="rect">
              <a:avLst/>
            </a:prstGeom>
            <a:solidFill>
              <a:srgbClr val="CC4125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Widgets,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Rendu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120000" y="497000"/>
            <a:ext cx="8904000" cy="76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Architecture</a:t>
            </a:r>
            <a:endParaRPr sz="4000"/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400" y="344600"/>
            <a:ext cx="5048123" cy="41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25" y="2739550"/>
            <a:ext cx="4388523" cy="20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630325" y="501600"/>
            <a:ext cx="8513700" cy="1012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</a:rPr>
              <a:t>Les Widgets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825" y="1514400"/>
            <a:ext cx="5701172" cy="36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/>
        </p:nvSpPr>
        <p:spPr>
          <a:xfrm>
            <a:off x="425825" y="1741225"/>
            <a:ext cx="2898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“Tout est Widget”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465400" y="3380350"/>
            <a:ext cx="29775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“Composition  au lieu de l'héritage”</a:t>
            </a:r>
            <a:endParaRPr sz="3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Les Widgets</a:t>
            </a: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body" idx="1"/>
          </p:nvPr>
        </p:nvSpPr>
        <p:spPr>
          <a:xfrm>
            <a:off x="321950" y="1842875"/>
            <a:ext cx="5674200" cy="28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Caractéristiques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 dirty="0"/>
              <a:t>Affichages, Thèmes, Positionnements, Animations, etc.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dirty="0"/>
              <a:t>Ils ne font que ce qu’ils doivent faire (ex: </a:t>
            </a:r>
            <a:r>
              <a:rPr lang="fr" b="1" dirty="0" err="1"/>
              <a:t>Text</a:t>
            </a:r>
            <a:r>
              <a:rPr lang="fr" dirty="0"/>
              <a:t> n’affiche du </a:t>
            </a:r>
            <a:r>
              <a:rPr lang="fr" dirty="0" err="1"/>
              <a:t>text</a:t>
            </a:r>
            <a:r>
              <a:rPr lang="fr" dirty="0"/>
              <a:t> pas de </a:t>
            </a:r>
            <a:r>
              <a:rPr lang="fr" dirty="0" err="1"/>
              <a:t>padding</a:t>
            </a:r>
            <a:r>
              <a:rPr lang="fr" dirty="0"/>
              <a:t>, </a:t>
            </a:r>
            <a:r>
              <a:rPr lang="fr" b="1" dirty="0" err="1"/>
              <a:t>Padding</a:t>
            </a:r>
            <a:r>
              <a:rPr lang="fr" dirty="0"/>
              <a:t> fait du </a:t>
            </a:r>
            <a:r>
              <a:rPr lang="fr" dirty="0" err="1"/>
              <a:t>padding</a:t>
            </a:r>
            <a:r>
              <a:rPr lang="fr" dirty="0"/>
              <a:t>),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dirty="0"/>
              <a:t>UI </a:t>
            </a:r>
            <a:r>
              <a:rPr lang="fr" dirty="0" err="1"/>
              <a:t>is</a:t>
            </a:r>
            <a:r>
              <a:rPr lang="fr" dirty="0"/>
              <a:t> Code (tout est dans le code),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19" name="Google Shape;3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974" y="586325"/>
            <a:ext cx="2268376" cy="44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3345000" y="4717250"/>
            <a:ext cx="338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https://flutter.dev/docs/development/ui/widgets</a:t>
            </a:r>
            <a:r>
              <a:rPr lang="fr" sz="1100"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5709575" y="2831300"/>
            <a:ext cx="3353100" cy="209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147200" y="1948300"/>
            <a:ext cx="5403300" cy="209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Catégories de Widgets</a:t>
            </a:r>
            <a:endParaRPr/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/>
        </p:nvSpPr>
        <p:spPr>
          <a:xfrm>
            <a:off x="2595425" y="4811975"/>
            <a:ext cx="41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039825"/>
            <a:ext cx="15480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175" y="2038800"/>
            <a:ext cx="1547999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375" y="2038800"/>
            <a:ext cx="15480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9975" y="2933450"/>
            <a:ext cx="1475999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3349" y="2925050"/>
            <a:ext cx="1475999" cy="19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55079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30325" y="268400"/>
            <a:ext cx="67014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Qui suis-je ?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4"/>
          <p:cNvGrpSpPr/>
          <p:nvPr/>
        </p:nvGrpSpPr>
        <p:grpSpPr>
          <a:xfrm>
            <a:off x="2159700" y="1136675"/>
            <a:ext cx="4814225" cy="1772875"/>
            <a:chOff x="2159700" y="1136675"/>
            <a:chExt cx="4814225" cy="1772875"/>
          </a:xfrm>
        </p:grpSpPr>
        <p:sp>
          <p:nvSpPr>
            <p:cNvPr id="78" name="Google Shape;78;p14"/>
            <p:cNvSpPr/>
            <p:nvPr/>
          </p:nvSpPr>
          <p:spPr>
            <a:xfrm>
              <a:off x="2159700" y="1136675"/>
              <a:ext cx="47931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4245725" y="1296875"/>
              <a:ext cx="2728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 M. Koureichy</a:t>
              </a:r>
              <a:endParaRPr sz="2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0" name="Google Shape;8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26075" y="1382975"/>
              <a:ext cx="1671274" cy="13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4"/>
            <p:cNvSpPr txBox="1"/>
            <p:nvPr/>
          </p:nvSpPr>
          <p:spPr>
            <a:xfrm>
              <a:off x="4245725" y="2032350"/>
              <a:ext cx="2669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Architecte SI,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Développeur Full Stack,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2" name="Google Shape;82;p14"/>
          <p:cNvSpPr txBox="1"/>
          <p:nvPr/>
        </p:nvSpPr>
        <p:spPr>
          <a:xfrm>
            <a:off x="2683225" y="4235850"/>
            <a:ext cx="181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+ 223 76 29 91 23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" name="Google Shape;83;p14"/>
          <p:cNvGrpSpPr/>
          <p:nvPr/>
        </p:nvGrpSpPr>
        <p:grpSpPr>
          <a:xfrm>
            <a:off x="2175450" y="2994100"/>
            <a:ext cx="2343000" cy="1734000"/>
            <a:chOff x="2175450" y="2994100"/>
            <a:chExt cx="2343000" cy="1734000"/>
          </a:xfrm>
        </p:grpSpPr>
        <p:sp>
          <p:nvSpPr>
            <p:cNvPr id="84" name="Google Shape;84;p14"/>
            <p:cNvSpPr/>
            <p:nvPr/>
          </p:nvSpPr>
          <p:spPr>
            <a:xfrm>
              <a:off x="2175450" y="2994100"/>
              <a:ext cx="23430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" name="Google Shape;85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6574" y="3120525"/>
              <a:ext cx="423575" cy="35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4"/>
            <p:cNvSpPr txBox="1"/>
            <p:nvPr/>
          </p:nvSpPr>
          <p:spPr>
            <a:xfrm>
              <a:off x="2699200" y="3022550"/>
              <a:ext cx="1819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sidaty.koureichy@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loga-engineering.com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7" name="Google Shape;87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66574" y="364930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4"/>
            <p:cNvSpPr txBox="1"/>
            <p:nvPr/>
          </p:nvSpPr>
          <p:spPr>
            <a:xfrm>
              <a:off x="2683225" y="3702450"/>
              <a:ext cx="1819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9" name="Google Shape;89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66575" y="4220173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14"/>
          <p:cNvGrpSpPr/>
          <p:nvPr/>
        </p:nvGrpSpPr>
        <p:grpSpPr>
          <a:xfrm>
            <a:off x="4647900" y="2994100"/>
            <a:ext cx="2304900" cy="1734000"/>
            <a:chOff x="4647900" y="2994100"/>
            <a:chExt cx="2304900" cy="1734000"/>
          </a:xfrm>
        </p:grpSpPr>
        <p:sp>
          <p:nvSpPr>
            <p:cNvPr id="91" name="Google Shape;91;p14"/>
            <p:cNvSpPr/>
            <p:nvPr/>
          </p:nvSpPr>
          <p:spPr>
            <a:xfrm>
              <a:off x="4647900" y="2994100"/>
              <a:ext cx="23049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5975" y="3142050"/>
              <a:ext cx="395425" cy="418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261725" y="321825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25975" y="3706050"/>
              <a:ext cx="480624" cy="480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25725" y="3202448"/>
              <a:ext cx="395426" cy="395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345150" y="317495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146155" y="3706050"/>
              <a:ext cx="680130" cy="48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13250" y="4295075"/>
              <a:ext cx="480625" cy="327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826599" y="424925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286550" y="4281981"/>
              <a:ext cx="449000" cy="383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345150" y="3681825"/>
              <a:ext cx="525200" cy="52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158616" y="4221189"/>
              <a:ext cx="768483" cy="47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5841725" y="3713225"/>
              <a:ext cx="449000" cy="44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Widgets (Code)</a:t>
            </a:r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/>
        </p:nvSpPr>
        <p:spPr>
          <a:xfrm>
            <a:off x="2595425" y="4811975"/>
            <a:ext cx="41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425" y="1832000"/>
            <a:ext cx="3250625" cy="31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8000" y="662400"/>
            <a:ext cx="2268000" cy="44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StatelessWidget et StatefulWidget</a:t>
            </a:r>
            <a:endParaRPr/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1854000"/>
            <a:ext cx="2563200" cy="31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176" y="1852800"/>
            <a:ext cx="2564301" cy="31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StatelessWidget</a:t>
            </a:r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075" y="1896325"/>
            <a:ext cx="5930150" cy="29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StatefulWidget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500" y="1835725"/>
            <a:ext cx="4562951" cy="320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trois arbres de Flutter</a:t>
            </a:r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872000"/>
            <a:ext cx="2469601" cy="31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958" y="1872000"/>
            <a:ext cx="2469599" cy="31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300" y="1872000"/>
            <a:ext cx="2470176" cy="314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annonces de Flutter 3.3</a:t>
            </a:r>
            <a:endParaRPr dirty="0"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250" y="1754075"/>
            <a:ext cx="1788348" cy="3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1091050" y="1962750"/>
            <a:ext cx="1887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Window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1091050" y="2787600"/>
            <a:ext cx="16473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macOS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1091050" y="3590500"/>
            <a:ext cx="14499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Linux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1091050" y="4408075"/>
            <a:ext cx="1293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Web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6021050" y="1962150"/>
            <a:ext cx="1887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Android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6249650" y="2787000"/>
            <a:ext cx="16473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iOS</a:t>
            </a:r>
            <a:endParaRPr sz="19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annonces de Flutter 2</a:t>
            </a:r>
            <a:endParaRPr dirty="0"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425" y="1745425"/>
            <a:ext cx="6153399" cy="32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 txBox="1"/>
          <p:nvPr/>
        </p:nvSpPr>
        <p:spPr>
          <a:xfrm>
            <a:off x="6402525" y="1373325"/>
            <a:ext cx="281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https://www.youtube.com/watch?v=A3ltMaM6noM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annonces de Flutter 2</a:t>
            </a:r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325" y="1811225"/>
            <a:ext cx="5299472" cy="31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>
            <a:spLocks noGrp="1"/>
          </p:cNvSpPr>
          <p:nvPr>
            <p:ph type="title"/>
          </p:nvPr>
        </p:nvSpPr>
        <p:spPr>
          <a:xfrm>
            <a:off x="320600" y="630688"/>
            <a:ext cx="85905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Merci</a:t>
            </a:r>
            <a:endParaRPr sz="40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100" y="1256200"/>
            <a:ext cx="5668424" cy="36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340939" y="2199000"/>
            <a:ext cx="2544300" cy="745500"/>
          </a:xfrm>
          <a:prstGeom prst="homePlat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15"/>
          <p:cNvGrpSpPr/>
          <p:nvPr/>
        </p:nvGrpSpPr>
        <p:grpSpPr>
          <a:xfrm>
            <a:off x="912820" y="1610215"/>
            <a:ext cx="198900" cy="593656"/>
            <a:chOff x="912820" y="1610215"/>
            <a:chExt cx="198900" cy="593656"/>
          </a:xfrm>
        </p:grpSpPr>
        <p:cxnSp>
          <p:nvCxnSpPr>
            <p:cNvPr id="110" name="Google Shape;110;p15"/>
            <p:cNvCxnSpPr/>
            <p:nvPr/>
          </p:nvCxnSpPr>
          <p:spPr>
            <a:xfrm>
              <a:off x="1012282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111;p15"/>
            <p:cNvSpPr/>
            <p:nvPr/>
          </p:nvSpPr>
          <p:spPr>
            <a:xfrm>
              <a:off x="912820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5"/>
          <p:cNvSpPr txBox="1">
            <a:spLocks noGrp="1"/>
          </p:cNvSpPr>
          <p:nvPr>
            <p:ph type="body" idx="4294967295"/>
          </p:nvPr>
        </p:nvSpPr>
        <p:spPr>
          <a:xfrm>
            <a:off x="318375" y="679500"/>
            <a:ext cx="2544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Mise en Place &amp; Introduction + Live Coding</a:t>
            </a:r>
            <a:endParaRPr sz="1600"/>
          </a:p>
        </p:txBody>
      </p:sp>
      <p:sp>
        <p:nvSpPr>
          <p:cNvPr id="113" name="Google Shape;113;p15"/>
          <p:cNvSpPr/>
          <p:nvPr/>
        </p:nvSpPr>
        <p:spPr>
          <a:xfrm>
            <a:off x="2510786" y="2199000"/>
            <a:ext cx="3110100" cy="7455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4294967295"/>
          </p:nvPr>
        </p:nvSpPr>
        <p:spPr>
          <a:xfrm>
            <a:off x="2979703" y="2336550"/>
            <a:ext cx="1994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Vendredi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3714082" y="2938958"/>
            <a:ext cx="198900" cy="593656"/>
            <a:chOff x="2223534" y="2938958"/>
            <a:chExt cx="198900" cy="593656"/>
          </a:xfrm>
        </p:grpSpPr>
        <p:cxnSp>
          <p:nvCxnSpPr>
            <p:cNvPr id="116" name="Google Shape;116;p1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" name="Google Shape;117;p15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5"/>
          <p:cNvSpPr/>
          <p:nvPr/>
        </p:nvSpPr>
        <p:spPr>
          <a:xfrm>
            <a:off x="5243176" y="2199000"/>
            <a:ext cx="29469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4294967295"/>
          </p:nvPr>
        </p:nvSpPr>
        <p:spPr>
          <a:xfrm>
            <a:off x="5668137" y="2336550"/>
            <a:ext cx="18900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Samedi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0" name="Google Shape;120;p15"/>
          <p:cNvGrpSpPr/>
          <p:nvPr/>
        </p:nvGrpSpPr>
        <p:grpSpPr>
          <a:xfrm>
            <a:off x="6755407" y="1610215"/>
            <a:ext cx="198900" cy="593656"/>
            <a:chOff x="3003684" y="1610215"/>
            <a:chExt cx="198900" cy="593656"/>
          </a:xfrm>
        </p:grpSpPr>
        <p:cxnSp>
          <p:nvCxnSpPr>
            <p:cNvPr id="121" name="Google Shape;121;p15"/>
            <p:cNvCxnSpPr/>
            <p:nvPr/>
          </p:nvCxnSpPr>
          <p:spPr>
            <a:xfrm>
              <a:off x="31031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2" name="Google Shape;122;p15"/>
            <p:cNvSpPr/>
            <p:nvPr/>
          </p:nvSpPr>
          <p:spPr>
            <a:xfrm>
              <a:off x="30036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4294967295"/>
          </p:nvPr>
        </p:nvSpPr>
        <p:spPr>
          <a:xfrm>
            <a:off x="2692125" y="3761225"/>
            <a:ext cx="2427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Live Coding Projet de Test</a:t>
            </a:r>
            <a:endParaRPr sz="16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4294967295"/>
          </p:nvPr>
        </p:nvSpPr>
        <p:spPr>
          <a:xfrm>
            <a:off x="5988350" y="784650"/>
            <a:ext cx="22428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Flutter Web + live coding</a:t>
            </a:r>
            <a:endParaRPr sz="1600"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4294967295"/>
          </p:nvPr>
        </p:nvSpPr>
        <p:spPr>
          <a:xfrm>
            <a:off x="340925" y="2336550"/>
            <a:ext cx="197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Jeudi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50" y="585925"/>
            <a:ext cx="1770925" cy="383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624" y="594281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886" y="594281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229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75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876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137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5599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00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462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723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4185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00" y="815400"/>
            <a:ext cx="1553001" cy="33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862" y="815400"/>
            <a:ext cx="1551598" cy="335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123" y="815400"/>
            <a:ext cx="1551598" cy="335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6385" y="815400"/>
            <a:ext cx="1551598" cy="335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5729" y="838200"/>
            <a:ext cx="1551598" cy="3358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375" y="452150"/>
            <a:ext cx="1950601" cy="421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576" y="453600"/>
            <a:ext cx="1951199" cy="4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638" y="453600"/>
            <a:ext cx="1951199" cy="4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Jour 2</a:t>
            </a:r>
            <a:endParaRPr dirty="0"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8;p30">
            <a:extLst>
              <a:ext uri="{FF2B5EF4-FFF2-40B4-BE49-F238E27FC236}">
                <a16:creationId xmlns:a16="http://schemas.microsoft.com/office/drawing/2014/main" id="{111D68CD-0E4E-9937-A3E6-B3344368C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1950" y="1842874"/>
            <a:ext cx="3927321" cy="3121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Matin: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-FR" dirty="0"/>
              <a:t>Afficher Image (Assets, Network)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 OK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-FR" dirty="0" err="1"/>
              <a:t>GridView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 OK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 err="1"/>
              <a:t>StatefullWidget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OK,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>
                <a:sym typeface="Wingdings" pitchFamily="2" charset="2"/>
              </a:rPr>
              <a:t>Stack  OK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>
                <a:sym typeface="Wingdings" pitchFamily="2" charset="2"/>
              </a:rPr>
              <a:t>Sélectionner l’image  OK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>
                <a:sym typeface="Wingdings" pitchFamily="2" charset="2"/>
              </a:rPr>
              <a:t>Récupérer les valeurs saisies   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FR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" name="Google Shape;318;p30">
            <a:extLst>
              <a:ext uri="{FF2B5EF4-FFF2-40B4-BE49-F238E27FC236}">
                <a16:creationId xmlns:a16="http://schemas.microsoft.com/office/drawing/2014/main" id="{5B06871E-57EA-23DF-9D2B-BDC6A51B29C6}"/>
              </a:ext>
            </a:extLst>
          </p:cNvPr>
          <p:cNvSpPr txBox="1">
            <a:spLocks/>
          </p:cNvSpPr>
          <p:nvPr/>
        </p:nvSpPr>
        <p:spPr>
          <a:xfrm>
            <a:off x="4708253" y="1842875"/>
            <a:ext cx="3927321" cy="28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fr-ML" dirty="0"/>
              <a:t>Apres midi: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ML" dirty="0">
                <a:sym typeface="Wingdings" pitchFamily="2" charset="2"/>
              </a:rPr>
              <a:t>Créer la classe </a:t>
            </a:r>
            <a:r>
              <a:rPr lang="fr-ML" dirty="0" err="1">
                <a:sym typeface="Wingdings" pitchFamily="2" charset="2"/>
              </a:rPr>
              <a:t>MenuData</a:t>
            </a:r>
            <a:r>
              <a:rPr lang="fr-ML" dirty="0">
                <a:sym typeface="Wingdings" pitchFamily="2" charset="2"/>
              </a:rPr>
              <a:t>,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ML" dirty="0">
                <a:sym typeface="Wingdings" pitchFamily="2" charset="2"/>
              </a:rPr>
              <a:t>Afficher les Menu,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ML" dirty="0">
              <a:sym typeface="Wingdings" pitchFamily="2" charset="2"/>
            </a:endParaRPr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ML" dirty="0"/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ML" dirty="0"/>
          </a:p>
          <a:p>
            <a:pPr marL="0" indent="0">
              <a:spcBef>
                <a:spcPts val="1600"/>
              </a:spcBef>
              <a:buFont typeface="Roboto"/>
              <a:buNone/>
            </a:pPr>
            <a:endParaRPr lang="fr-ML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Roboto"/>
              <a:buNone/>
            </a:pPr>
            <a:endParaRPr lang="fr-ML" dirty="0"/>
          </a:p>
        </p:txBody>
      </p:sp>
    </p:spTree>
    <p:extLst>
      <p:ext uri="{BB962C8B-B14F-4D97-AF65-F5344CB8AC3E}">
        <p14:creationId xmlns:p14="http://schemas.microsoft.com/office/powerpoint/2010/main" val="23689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Jour 3</a:t>
            </a:r>
            <a:endParaRPr dirty="0"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8;p30">
            <a:extLst>
              <a:ext uri="{FF2B5EF4-FFF2-40B4-BE49-F238E27FC236}">
                <a16:creationId xmlns:a16="http://schemas.microsoft.com/office/drawing/2014/main" id="{111D68CD-0E4E-9937-A3E6-B3344368C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1950" y="1842874"/>
            <a:ext cx="3927321" cy="3121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Matin: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-FR" dirty="0"/>
              <a:t>Gestion du panier,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-FR" dirty="0"/>
              <a:t>Valider le panier,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/>
              <a:t>Page mes commandes,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84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025" y="-51100"/>
            <a:ext cx="4619025" cy="522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4800600" y="101575"/>
            <a:ext cx="39759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>
                <a:solidFill>
                  <a:srgbClr val="FFFFFF"/>
                </a:solidFill>
              </a:rPr>
              <a:t>Public</a:t>
            </a:r>
            <a:endParaRPr sz="4500" b="1">
              <a:solidFill>
                <a:srgbClr val="FFFFFF"/>
              </a:solidFill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2"/>
          </p:nvPr>
        </p:nvSpPr>
        <p:spPr>
          <a:xfrm>
            <a:off x="4800600" y="724200"/>
            <a:ext cx="4114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Développeurs Mobile, Web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Développeurs Débutants, Experts,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75 à 110 Stagiaires</a:t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</a:t>
            </a: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50898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Introduire Flutter/Dart,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Comprendre la technologie Flutter,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Réaliser une application Mobile (Android et iOS),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Introduire Flutter Web,</a:t>
            </a:r>
            <a:endParaRPr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991" y="0"/>
            <a:ext cx="34290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30325" y="497000"/>
            <a:ext cx="3941700" cy="858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2"/>
          </p:nvPr>
        </p:nvSpPr>
        <p:spPr>
          <a:xfrm>
            <a:off x="4664450" y="101575"/>
            <a:ext cx="4378800" cy="49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Introduction Flutter/Dart,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Dart (</a:t>
            </a:r>
            <a:r>
              <a:rPr lang="fr" sz="1300"/>
              <a:t>Class, Function, Interface</a:t>
            </a:r>
            <a:r>
              <a:rPr lang="fr" sz="1600"/>
              <a:t>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Les Widgets (Stateless, Stateful),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Widgets Basiques et Layout,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Form et FormField,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Widget communs et Navigation,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Services Interactifs, Firebase,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State Management (BLoC),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Animations et Intégration plateforme,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Flutter Web,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fr" sz="1600"/>
              <a:t>Design Challenge</a:t>
            </a:r>
            <a:endParaRPr sz="1600"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630325" y="501600"/>
            <a:ext cx="8513700" cy="1012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</a:rPr>
              <a:t>Introduction Flutter &amp; Dart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326" y="2028100"/>
            <a:ext cx="2500650" cy="259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200" y="0"/>
            <a:ext cx="92351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000" y="-154525"/>
            <a:ext cx="4270000" cy="10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319500" y="967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Introduction Flutter &amp; Dart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303125" y="1766675"/>
            <a:ext cx="43101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/>
              <a:t>Flutter ( </a:t>
            </a:r>
            <a:r>
              <a:rPr lang="fr" sz="1200" u="sng">
                <a:solidFill>
                  <a:schemeClr val="hlink"/>
                </a:solidFill>
                <a:hlinkClick r:id="rId4"/>
              </a:rPr>
              <a:t>https://flutter.dev</a:t>
            </a:r>
            <a:r>
              <a:rPr lang="fr" sz="1200"/>
              <a:t> </a:t>
            </a:r>
            <a:r>
              <a:rPr lang="fr" sz="1500" b="1"/>
              <a:t>)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Flutter est un SDK par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OpenSource </a:t>
            </a:r>
            <a:r>
              <a:rPr lang="fr" sz="1100" u="sng">
                <a:solidFill>
                  <a:schemeClr val="hlink"/>
                </a:solidFill>
                <a:hlinkClick r:id="rId5"/>
              </a:rPr>
              <a:t>https://github.com/flutter/flutter</a:t>
            </a:r>
            <a:r>
              <a:rPr lang="fr"/>
              <a:t>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Multiplateformes et inspiré du Web,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Solutions code base unique et natif 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fr"/>
              <a:t>HTML : (Cordova,/Ionic, phonegap, etc.)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fr"/>
              <a:t>React Native, Xamarin,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GUI Indépendantes des Plateformes,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Pas de pont inter-langage,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Rendu structurel (dessine les modifications ),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4694100" y="1766675"/>
            <a:ext cx="4355100" cy="29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/>
              <a:t>Dart (sorti en 2011, </a:t>
            </a:r>
            <a:r>
              <a:rPr lang="fr" sz="1200" u="sng">
                <a:solidFill>
                  <a:schemeClr val="hlink"/>
                </a:solidFill>
                <a:hlinkClick r:id="rId6"/>
              </a:rPr>
              <a:t>https://dart.dev/</a:t>
            </a:r>
            <a:r>
              <a:rPr lang="fr" sz="1500" b="1"/>
              <a:t> )</a:t>
            </a:r>
            <a:endParaRPr sz="15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Langage par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Deux modes (AOT, JIT) : compilé ou Interprété,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Multiplateforme (Cli, Web, Flutter, Backend),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Langage typé et async (Future/Stream),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Syntaxe familière (Java, JavaScript, etc.),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Inclusion code actif (!= exclusion code mort),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Bibliothèque standard riche (</a:t>
            </a:r>
            <a:r>
              <a:rPr lang="fr" sz="1300" b="1"/>
              <a:t>+15.000 pkgs</a:t>
            </a:r>
            <a:r>
              <a:rPr lang="fr"/>
              <a:t>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Gestionnaire de dependances (</a:t>
            </a:r>
            <a:r>
              <a:rPr lang="fr" sz="1200" u="sng">
                <a:solidFill>
                  <a:schemeClr val="hlink"/>
                </a:solidFill>
                <a:hlinkClick r:id="rId7"/>
              </a:rPr>
              <a:t>https://pub.dev/</a:t>
            </a:r>
            <a:r>
              <a:rPr lang="fr"/>
              <a:t>),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{4D853ECE-D400-AD4F-A9E8-AB0319733ADD}tf16401369</Template>
  <TotalTime>2845</TotalTime>
  <Words>970</Words>
  <Application>Microsoft Macintosh PowerPoint</Application>
  <PresentationFormat>Affichage à l'écran (16:9)</PresentationFormat>
  <Paragraphs>218</Paragraphs>
  <Slides>36</Slides>
  <Notes>36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9" baseType="lpstr">
      <vt:lpstr>Arial</vt:lpstr>
      <vt:lpstr>Roboto</vt:lpstr>
      <vt:lpstr>Material</vt:lpstr>
      <vt:lpstr>Formation : Flutter</vt:lpstr>
      <vt:lpstr>Qui suis-je ?</vt:lpstr>
      <vt:lpstr>Présentation PowerPoint</vt:lpstr>
      <vt:lpstr>Public</vt:lpstr>
      <vt:lpstr>Objectif</vt:lpstr>
      <vt:lpstr>Programme</vt:lpstr>
      <vt:lpstr>Introduction Flutter &amp; Dart</vt:lpstr>
      <vt:lpstr>Présentation PowerPoint</vt:lpstr>
      <vt:lpstr>Introduction Flutter &amp; Dart</vt:lpstr>
      <vt:lpstr>Introduction Flutter &amp; Dart</vt:lpstr>
      <vt:lpstr>Quelques sociétés sur Flutter</vt:lpstr>
      <vt:lpstr>Application native</vt:lpstr>
      <vt:lpstr>WebView (Ionic, Cordova, ...)</vt:lpstr>
      <vt:lpstr>React Native</vt:lpstr>
      <vt:lpstr>Flutter</vt:lpstr>
      <vt:lpstr>Architecture</vt:lpstr>
      <vt:lpstr>Les Widgets</vt:lpstr>
      <vt:lpstr>Les Widgets</vt:lpstr>
      <vt:lpstr>Catégories de Widgets</vt:lpstr>
      <vt:lpstr>Widgets (Code)</vt:lpstr>
      <vt:lpstr>StatelessWidget et StatefulWidget</vt:lpstr>
      <vt:lpstr>StatelessWidget</vt:lpstr>
      <vt:lpstr>StatefulWidget</vt:lpstr>
      <vt:lpstr>Les trois arbres de Flutter</vt:lpstr>
      <vt:lpstr>Les annonces de Flutter 3.3</vt:lpstr>
      <vt:lpstr>Les annonces de Flutter 2</vt:lpstr>
      <vt:lpstr>Les annonces de Flutter 2</vt:lpstr>
      <vt:lpstr>Présentation PowerPoint</vt:lpstr>
      <vt:lpstr>Merci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2</vt:lpstr>
      <vt:lpstr>Jour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: Flutter</dc:title>
  <cp:lastModifiedBy>Microsoft Office User</cp:lastModifiedBy>
  <cp:revision>8</cp:revision>
  <dcterms:modified xsi:type="dcterms:W3CDTF">2022-10-22T11:04:49Z</dcterms:modified>
</cp:coreProperties>
</file>